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342" r:id="rId2"/>
    <p:sldId id="353" r:id="rId3"/>
    <p:sldId id="343" r:id="rId4"/>
    <p:sldId id="345" r:id="rId5"/>
    <p:sldId id="346" r:id="rId6"/>
    <p:sldId id="347" r:id="rId7"/>
    <p:sldId id="350" r:id="rId8"/>
    <p:sldId id="351" r:id="rId9"/>
    <p:sldId id="352" r:id="rId10"/>
    <p:sldId id="354" r:id="rId11"/>
    <p:sldId id="355" r:id="rId12"/>
    <p:sldId id="357" r:id="rId13"/>
    <p:sldId id="358" r:id="rId14"/>
    <p:sldId id="359" r:id="rId15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9E9DF"/>
    <a:srgbClr val="FF7C80"/>
    <a:srgbClr val="D3D3D3"/>
    <a:srgbClr val="B9BA9C"/>
    <a:srgbClr val="FFFFCC"/>
    <a:srgbClr val="FFCC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14" autoAdjust="0"/>
    <p:restoredTop sz="77333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94"/>
    </p:cViewPr>
  </p:sorterViewPr>
  <p:notesViewPr>
    <p:cSldViewPr>
      <p:cViewPr varScale="1">
        <p:scale>
          <a:sx n="84" d="100"/>
          <a:sy n="84" d="100"/>
        </p:scale>
        <p:origin x="-1968" y="-8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2214254614269"/>
          <c:y val="0.79323115994426863"/>
          <c:w val="0.74550079167589833"/>
          <c:h val="0.138895524797008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8337848437908"/>
          <c:y val="0.8000184914701417"/>
          <c:w val="0.37670556756446988"/>
          <c:h val="0.138895524797008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21519042564038"/>
          <c:y val="0.79323115994426863"/>
          <c:w val="0.37670556756446988"/>
          <c:h val="0.138895524797008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C1D3CB-B161-42A2-956E-6C718A7E8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4462B2-5792-4D2E-8F7B-7AB4D76EA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54DF33-08C6-413C-98BD-63FBC01CD163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90E5E9-2019-4F89-8EBE-4AF6197CD5E7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71FF47-B28A-428D-915D-3302B2F2960A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B0166-306C-48EC-A05E-6663C458E2C5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BDB834-41BA-4399-AAED-4BEDB7EFAE3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05B4E-7D48-4856-9448-4D1E874A966A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05B4E-7D48-4856-9448-4D1E874A966A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05B4E-7D48-4856-9448-4D1E874A966A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CA87-1504-4D8B-ADC2-849EE5B69F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7C4B-91C1-428A-8F91-05388B3115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05BA-1378-4B82-9F95-677587362B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150895" y="0"/>
            <a:ext cx="8993105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58534" y="2955824"/>
            <a:ext cx="3956195" cy="85595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Foco"/>
                <a:cs typeface="Foco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/>
          <a:stretch/>
        </p:blipFill>
        <p:spPr bwMode="auto">
          <a:xfrm>
            <a:off x="574862" y="1622451"/>
            <a:ext cx="1256832" cy="1206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овый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150895" y="0"/>
            <a:ext cx="8993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/>
          <a:stretch/>
        </p:blipFill>
        <p:spPr bwMode="auto">
          <a:xfrm>
            <a:off x="370114" y="6299553"/>
            <a:ext cx="1096595" cy="35169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72008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Foco"/>
                <a:cs typeface="Foco"/>
              </a:defRPr>
            </a:lvl1pPr>
          </a:lstStyle>
          <a:p>
            <a:pPr>
              <a:defRPr/>
            </a:pPr>
            <a:fld id="{9220A0DF-CBC2-674B-ABF2-6581B22A5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70114" y="1029157"/>
            <a:ext cx="8459294" cy="531214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Foco"/>
                <a:cs typeface="Foco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370114" y="1685384"/>
            <a:ext cx="4121876" cy="44074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Foco"/>
                <a:cs typeface="Foco"/>
              </a:defRPr>
            </a:lvl1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1F0EC0E9-7F37-460F-B80D-CE1B4DABB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050" name="Слайд think-cell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5C02161E-7A98-46AE-9CDC-947C6E8C6A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8E3E858-C3C2-1647-AE7E-8976146B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3" y="344482"/>
            <a:ext cx="8500889" cy="653722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95121B0-7FEF-154A-A831-FC037561825C}"/>
              </a:ext>
            </a:extLst>
          </p:cNvPr>
          <p:cNvCxnSpPr>
            <a:cxnSpLocks/>
          </p:cNvCxnSpPr>
          <p:nvPr/>
        </p:nvCxnSpPr>
        <p:spPr>
          <a:xfrm>
            <a:off x="322893" y="6095891"/>
            <a:ext cx="85008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E6B715-EEA5-424F-BE8B-1CF8CB011F35}"/>
              </a:ext>
            </a:extLst>
          </p:cNvPr>
          <p:cNvCxnSpPr>
            <a:cxnSpLocks/>
          </p:cNvCxnSpPr>
          <p:nvPr/>
        </p:nvCxnSpPr>
        <p:spPr>
          <a:xfrm>
            <a:off x="322893" y="1106581"/>
            <a:ext cx="850088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059B6C88-1E7D-4517-A095-A0A29B43C943}"/>
              </a:ext>
            </a:extLst>
          </p:cNvPr>
          <p:cNvSpPr txBox="1">
            <a:spLocks/>
          </p:cNvSpPr>
          <p:nvPr/>
        </p:nvSpPr>
        <p:spPr>
          <a:xfrm>
            <a:off x="2550102" y="6281163"/>
            <a:ext cx="4043797" cy="1933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4993"/>
                </a:solidFill>
              </a:rPr>
              <a:t>ФосАгро | Повышение эффективности системы </a:t>
            </a:r>
            <a:r>
              <a:rPr lang="ru-RU" dirty="0" err="1">
                <a:solidFill>
                  <a:srgbClr val="004993"/>
                </a:solidFill>
              </a:rPr>
              <a:t>ТОиР</a:t>
            </a:r>
            <a:endParaRPr lang="en-GB" dirty="0">
              <a:solidFill>
                <a:srgbClr val="004993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F13A834-54DC-4F77-852B-E6CE6FBE9792}"/>
              </a:ext>
            </a:extLst>
          </p:cNvPr>
          <p:cNvSpPr txBox="1">
            <a:spLocks/>
          </p:cNvSpPr>
          <p:nvPr/>
        </p:nvSpPr>
        <p:spPr>
          <a:xfrm>
            <a:off x="8492120" y="6115598"/>
            <a:ext cx="323261" cy="5244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E55804-D118-2B4A-AD41-9C544F0DF4A9}" type="slidenum">
              <a:rPr lang="en-GB" smtClean="0">
                <a:solidFill>
                  <a:srgbClr val="004A93"/>
                </a:solidFill>
              </a:rPr>
              <a:pPr/>
              <a:t>‹#›</a:t>
            </a:fld>
            <a:endParaRPr lang="en-GB" dirty="0">
              <a:solidFill>
                <a:srgbClr val="004A9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F3BC65-E1B9-4547-AF69-70426CDA61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2063" y="6189192"/>
            <a:ext cx="1156631" cy="2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95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6D5-CCBA-4551-A760-EDA9F0D8B6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8838-65DB-40F1-B3E7-AB9203B549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0FB-6E44-4DA9-B551-5EDFF4685F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8948-F0C9-4004-AFE4-96A63E90BA3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E73-B360-41B3-9F5B-0A858251A4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AE0-C514-4B54-94AB-79BE80EC0E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464-9816-46CF-91A2-7B458EF33A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7B04-52C0-4577-ABD7-DFFD6E7DF3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0DB0-E808-4A4D-ACDB-3698C6ED10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68313" y="1557338"/>
            <a:ext cx="8064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      Для развития изысканий  в области  ламп накаливания, их применения в быту и вообще, для объединения научных сил в области электротехники в 1879-1880 годах был образован </a:t>
            </a:r>
            <a:r>
              <a:rPr lang="ru-RU" altLang="ru-RU" i="0">
                <a:solidFill>
                  <a:srgbClr val="FF0000"/>
                </a:solidFill>
              </a:rPr>
              <a:t>особый </a:t>
            </a:r>
            <a:r>
              <a:rPr lang="en-US" altLang="ru-RU" i="0">
                <a:solidFill>
                  <a:srgbClr val="FF0000"/>
                </a:solidFill>
              </a:rPr>
              <a:t>VI (</a:t>
            </a:r>
            <a:r>
              <a:rPr lang="ru-RU" altLang="ru-RU" i="0">
                <a:solidFill>
                  <a:srgbClr val="FF0000"/>
                </a:solidFill>
              </a:rPr>
              <a:t>электротехнический) отдел </a:t>
            </a:r>
            <a:r>
              <a:rPr lang="ru-RU" altLang="ru-RU" i="0">
                <a:solidFill>
                  <a:schemeClr val="tx1"/>
                </a:solidFill>
              </a:rPr>
              <a:t>в составе </a:t>
            </a:r>
            <a:r>
              <a:rPr lang="ru-RU" altLang="ru-RU" i="0">
                <a:solidFill>
                  <a:srgbClr val="FF0000"/>
                </a:solidFill>
              </a:rPr>
              <a:t>Императорского Русского технического общества </a:t>
            </a:r>
            <a:r>
              <a:rPr lang="ru-RU" altLang="ru-RU">
                <a:solidFill>
                  <a:schemeClr val="tx1"/>
                </a:solidFill>
              </a:rPr>
              <a:t>(ИРТО).</a:t>
            </a:r>
          </a:p>
          <a:p>
            <a:pPr algn="just"/>
            <a:r>
              <a:rPr lang="ru-RU" altLang="ru-RU">
                <a:solidFill>
                  <a:schemeClr val="tx1"/>
                </a:solidFill>
              </a:rPr>
              <a:t>      При его содействии 10 мая 1880 года на Литейном мосту в Санкт-Петербурге была введена в строй первая в Российской Империи установка наружного электрического освещения дуговыми «лампами Яблочкова».</a:t>
            </a:r>
          </a:p>
          <a:p>
            <a:pPr algn="just"/>
            <a:r>
              <a:rPr lang="ru-RU" altLang="ru-RU">
                <a:solidFill>
                  <a:schemeClr val="tx1"/>
                </a:solidFill>
              </a:rPr>
              <a:t>       </a:t>
            </a:r>
            <a:endParaRPr lang="ru-RU" alt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528" y="476672"/>
            <a:ext cx="8377808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ru-RU" altLang="ru-RU" sz="2000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51520" y="260648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549275"/>
            <a:ext cx="6772275" cy="1103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1800" i="0" dirty="0" smtClean="0"/>
              <a:t>Предприятия по категориям  риска</a:t>
            </a:r>
            <a:endParaRPr lang="ru-RU" sz="1800" dirty="0" smtClean="0"/>
          </a:p>
          <a:p>
            <a:pPr algn="ctr">
              <a:defRPr/>
            </a:pPr>
            <a:endParaRPr lang="ru-RU" altLang="ru-RU" sz="1800" dirty="0">
              <a:solidFill>
                <a:srgbClr val="FFFF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76607"/>
            <a:ext cx="247184" cy="6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52257" y="2628900"/>
          <a:ext cx="6039485" cy="1519300"/>
        </p:xfrm>
        <a:graphic>
          <a:graphicData uri="http://schemas.openxmlformats.org/drawingml/2006/table">
            <a:tbl>
              <a:tblPr/>
              <a:tblGrid>
                <a:gridCol w="3028315"/>
                <a:gridCol w="3011170"/>
              </a:tblGrid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высокого риска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значительного риска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4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среднего риска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умеренного риска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низкого риска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536" y="332656"/>
            <a:ext cx="8377808" cy="530130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r>
              <a:rPr lang="ru-RU" sz="2000" b="0" i="0" dirty="0" smtClean="0"/>
              <a:t>АО «Апатит» (Вологодская область)</a:t>
            </a:r>
            <a:endParaRPr lang="ru-RU" sz="2000" b="0" i="0" dirty="0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51520" y="260648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35696" y="548680"/>
            <a:ext cx="6772275" cy="1103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ru-RU" altLang="ru-RU" sz="1800" dirty="0">
              <a:solidFill>
                <a:srgbClr val="FFFF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76607"/>
            <a:ext cx="247184" cy="6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Cherenkova\Desktop\ef917813777220750c01b16886f5d6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82809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23728" y="76470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/>
              <a:t>          АО</a:t>
            </a:r>
            <a:r>
              <a:rPr lang="ru-RU" b="0" i="0" dirty="0" smtClean="0"/>
              <a:t> «Апатит» (Вологодская область)</a:t>
            </a:r>
            <a:endParaRPr lang="ru-RU" b="0" i="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64060" y="2972300"/>
            <a:ext cx="4005129" cy="8559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26677F"/>
                </a:solidFill>
                <a:latin typeface="+mj-lt"/>
              </a:rPr>
              <a:t>Мероприятия программы по повышению </a:t>
            </a:r>
            <a:r>
              <a:rPr lang="ru-RU" dirty="0" err="1">
                <a:solidFill>
                  <a:srgbClr val="26677F"/>
                </a:solidFill>
                <a:latin typeface="+mj-lt"/>
              </a:rPr>
              <a:t>энергонадежности</a:t>
            </a:r>
            <a:r>
              <a:rPr lang="ru-RU" dirty="0">
                <a:solidFill>
                  <a:srgbClr val="26677F"/>
                </a:solidFill>
                <a:latin typeface="+mj-lt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599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20A0DF-CBC2-674B-ABF2-6581B22A5803}" type="slidenum">
              <a:rPr lang="ru-RU" sz="1800" b="0" i="0" u="none" strike="noStrike" cap="none" spc="0">
                <a:ln>
                  <a:noFill/>
                </a:ln>
                <a:solidFill>
                  <a:srgbClr val="252525">
                    <a:lumMod val="75000"/>
                    <a:lumOff val="25000"/>
                  </a:srgbClr>
                </a:solidFill>
                <a:ea typeface="+mn-ea"/>
              </a:rPr>
              <a:pPr marL="0" marR="0" lvl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lang="ru-RU" sz="1800" b="0" i="0" u="none" strike="noStrike" cap="none" spc="0">
              <a:ln>
                <a:noFill/>
              </a:ln>
              <a:solidFill>
                <a:srgbClr val="252525">
                  <a:lumMod val="75000"/>
                  <a:lumOff val="25000"/>
                </a:srgbClr>
              </a:solidFill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429372" y="460388"/>
            <a:ext cx="8400036" cy="3780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2B5F72"/>
                </a:solidFill>
                <a:latin typeface="+mn-lt"/>
              </a:rPr>
              <a:t>Программа модернизации трансформаторов ГПП напряжением 35 </a:t>
            </a:r>
            <a:r>
              <a:rPr lang="ru-RU" sz="2200" dirty="0" err="1">
                <a:solidFill>
                  <a:srgbClr val="2B5F72"/>
                </a:solidFill>
                <a:latin typeface="+mn-lt"/>
              </a:rPr>
              <a:t>кВ</a:t>
            </a:r>
            <a:r>
              <a:rPr lang="ru-RU" sz="2200" dirty="0">
                <a:solidFill>
                  <a:srgbClr val="2B5F72"/>
                </a:solidFill>
                <a:latin typeface="+mn-lt"/>
              </a:rPr>
              <a:t> и выше ЧК АО "Апатит"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20A0DF-CBC2-674B-ABF2-6581B22A580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358751"/>
              </p:ext>
            </p:extLst>
          </p:nvPr>
        </p:nvGraphicFramePr>
        <p:xfrm>
          <a:off x="753761" y="1151373"/>
          <a:ext cx="7790936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561">
                  <a:extLst>
                    <a:ext uri="{9D8B030D-6E8A-4147-A177-3AD203B41FA5}">
                      <a16:colId xmlns:a16="http://schemas.microsoft.com/office/drawing/2014/main" xmlns="" val="2058149036"/>
                    </a:ext>
                  </a:extLst>
                </a:gridCol>
                <a:gridCol w="888162">
                  <a:extLst>
                    <a:ext uri="{9D8B030D-6E8A-4147-A177-3AD203B41FA5}">
                      <a16:colId xmlns:a16="http://schemas.microsoft.com/office/drawing/2014/main" xmlns="" val="4175992777"/>
                    </a:ext>
                  </a:extLst>
                </a:gridCol>
                <a:gridCol w="1063841">
                  <a:extLst>
                    <a:ext uri="{9D8B030D-6E8A-4147-A177-3AD203B41FA5}">
                      <a16:colId xmlns:a16="http://schemas.microsoft.com/office/drawing/2014/main" xmlns="" val="2551466707"/>
                    </a:ext>
                  </a:extLst>
                </a:gridCol>
                <a:gridCol w="1084897">
                  <a:extLst>
                    <a:ext uri="{9D8B030D-6E8A-4147-A177-3AD203B41FA5}">
                      <a16:colId xmlns:a16="http://schemas.microsoft.com/office/drawing/2014/main" xmlns="" val="2374065184"/>
                    </a:ext>
                  </a:extLst>
                </a:gridCol>
                <a:gridCol w="1173892">
                  <a:extLst>
                    <a:ext uri="{9D8B030D-6E8A-4147-A177-3AD203B41FA5}">
                      <a16:colId xmlns:a16="http://schemas.microsoft.com/office/drawing/2014/main" xmlns="" val="3610631772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1793462919"/>
                    </a:ext>
                  </a:extLst>
                </a:gridCol>
                <a:gridCol w="562232">
                  <a:extLst>
                    <a:ext uri="{9D8B030D-6E8A-4147-A177-3AD203B41FA5}">
                      <a16:colId xmlns:a16="http://schemas.microsoft.com/office/drawing/2014/main" xmlns="" val="2343779340"/>
                    </a:ext>
                  </a:extLst>
                </a:gridCol>
                <a:gridCol w="574589">
                  <a:extLst>
                    <a:ext uri="{9D8B030D-6E8A-4147-A177-3AD203B41FA5}">
                      <a16:colId xmlns:a16="http://schemas.microsoft.com/office/drawing/2014/main" xmlns="" val="160486585"/>
                    </a:ext>
                  </a:extLst>
                </a:gridCol>
                <a:gridCol w="558114">
                  <a:extLst>
                    <a:ext uri="{9D8B030D-6E8A-4147-A177-3AD203B41FA5}">
                      <a16:colId xmlns:a16="http://schemas.microsoft.com/office/drawing/2014/main" xmlns="" val="1613184182"/>
                    </a:ext>
                  </a:extLst>
                </a:gridCol>
                <a:gridCol w="448961">
                  <a:extLst>
                    <a:ext uri="{9D8B030D-6E8A-4147-A177-3AD203B41FA5}">
                      <a16:colId xmlns:a16="http://schemas.microsoft.com/office/drawing/2014/main" xmlns="" val="65663817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Филиал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подстанции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Вид РУ установки трансформатора (ЗРУ/ОРУ)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Диспетчерское наименование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Тип Тр-ра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Фактический срок эксплуатации,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2027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2031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259305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23571995"/>
                  </a:ext>
                </a:extLst>
              </a:tr>
              <a:tr h="2552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ЧК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ГПП-1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ТРДЦНГ-63000/220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35099681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ТРДЦНГ-63000/220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Р+Т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08759321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ГПП-3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ТРДЦН-63000/220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09444568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ТРДЦН-63000/220 Е1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90916430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ГПП-5А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ТРДЦН-63000/220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Р+Т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06835950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ЗРУ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ТРДЦН-63000/220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Р+Т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100406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3705" y="4376937"/>
            <a:ext cx="2223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- Замена трансформатора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3761" y="4872731"/>
            <a:ext cx="849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Р+Т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- Замена защит трансформатора и трансформатора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4294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xmlns="" id="{8D5EEFC5-6EB3-4917-A613-AD8D37E063C3}"/>
              </a:ext>
            </a:extLst>
          </p:cNvPr>
          <p:cNvSpPr txBox="1">
            <a:spLocks/>
          </p:cNvSpPr>
          <p:nvPr/>
        </p:nvSpPr>
        <p:spPr>
          <a:xfrm>
            <a:off x="399093" y="403748"/>
            <a:ext cx="8500889" cy="653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376092"/>
                </a:solidFill>
              </a:rPr>
              <a:t>Программа модернизации трансформаторного парка ТП/КТП </a:t>
            </a:r>
            <a:r>
              <a:rPr lang="ru-RU" sz="2000" dirty="0" smtClean="0">
                <a:solidFill>
                  <a:srgbClr val="376092"/>
                </a:solidFill>
                <a:cs typeface="Times New Roman" panose="02020603050405020304" pitchFamily="18" charset="0"/>
              </a:rPr>
              <a:t>АО </a:t>
            </a:r>
            <a:r>
              <a:rPr lang="ru-RU" sz="2000" dirty="0">
                <a:solidFill>
                  <a:srgbClr val="376092"/>
                </a:solidFill>
                <a:cs typeface="Times New Roman" panose="02020603050405020304" pitchFamily="18" charset="0"/>
              </a:rPr>
              <a:t>«Апатит», </a:t>
            </a:r>
            <a:r>
              <a:rPr lang="ru-RU" sz="2000" dirty="0" smtClean="0">
                <a:solidFill>
                  <a:srgbClr val="376092"/>
                </a:solidFill>
              </a:rPr>
              <a:t>с </a:t>
            </a:r>
            <a:r>
              <a:rPr lang="ru-RU" sz="2000" dirty="0">
                <a:solidFill>
                  <a:srgbClr val="376092"/>
                </a:solidFill>
              </a:rPr>
              <a:t>переходом на «сухие» </a:t>
            </a:r>
            <a:r>
              <a:rPr lang="ru-RU" sz="2000" dirty="0" smtClean="0">
                <a:solidFill>
                  <a:srgbClr val="376092"/>
                </a:solidFill>
              </a:rPr>
              <a:t>трансформаторы)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ru-RU" sz="2000" dirty="0" smtClean="0">
                <a:solidFill>
                  <a:srgbClr val="376092"/>
                </a:solidFill>
              </a:rPr>
              <a:t>на 2026 год</a:t>
            </a:r>
            <a:endParaRPr lang="ru-RU" sz="2000" dirty="0">
              <a:solidFill>
                <a:srgbClr val="37609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7A9F98-16E2-453A-08A4-E75665CDB255}"/>
              </a:ext>
            </a:extLst>
          </p:cNvPr>
          <p:cNvSpPr/>
          <p:nvPr/>
        </p:nvSpPr>
        <p:spPr>
          <a:xfrm>
            <a:off x="3178419" y="6308003"/>
            <a:ext cx="2787161" cy="31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608641" y="2113276"/>
          <a:ext cx="1753559" cy="187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/>
          <p:nvPr>
            <p:extLst/>
          </p:nvPr>
        </p:nvGraphicFramePr>
        <p:xfrm>
          <a:off x="2654299" y="2113276"/>
          <a:ext cx="1753559" cy="187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/>
          <p:cNvGraphicFramePr/>
          <p:nvPr>
            <p:extLst/>
          </p:nvPr>
        </p:nvGraphicFramePr>
        <p:xfrm>
          <a:off x="4775199" y="2113275"/>
          <a:ext cx="1753559" cy="187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700300"/>
              </p:ext>
            </p:extLst>
          </p:nvPr>
        </p:nvGraphicFramePr>
        <p:xfrm>
          <a:off x="528842" y="1187052"/>
          <a:ext cx="8050429" cy="4816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122">
                  <a:extLst>
                    <a:ext uri="{9D8B030D-6E8A-4147-A177-3AD203B41FA5}">
                      <a16:colId xmlns:a16="http://schemas.microsoft.com/office/drawing/2014/main" xmlns="" val="1433302239"/>
                    </a:ext>
                  </a:extLst>
                </a:gridCol>
                <a:gridCol w="791963">
                  <a:extLst>
                    <a:ext uri="{9D8B030D-6E8A-4147-A177-3AD203B41FA5}">
                      <a16:colId xmlns:a16="http://schemas.microsoft.com/office/drawing/2014/main" xmlns="" val="1978073661"/>
                    </a:ext>
                  </a:extLst>
                </a:gridCol>
                <a:gridCol w="1781913">
                  <a:extLst>
                    <a:ext uri="{9D8B030D-6E8A-4147-A177-3AD203B41FA5}">
                      <a16:colId xmlns:a16="http://schemas.microsoft.com/office/drawing/2014/main" xmlns="" val="370035882"/>
                    </a:ext>
                  </a:extLst>
                </a:gridCol>
                <a:gridCol w="1159658">
                  <a:extLst>
                    <a:ext uri="{9D8B030D-6E8A-4147-A177-3AD203B41FA5}">
                      <a16:colId xmlns:a16="http://schemas.microsoft.com/office/drawing/2014/main" xmlns="" val="3152878072"/>
                    </a:ext>
                  </a:extLst>
                </a:gridCol>
                <a:gridCol w="1428359">
                  <a:extLst>
                    <a:ext uri="{9D8B030D-6E8A-4147-A177-3AD203B41FA5}">
                      <a16:colId xmlns:a16="http://schemas.microsoft.com/office/drawing/2014/main" xmlns="" val="1421257055"/>
                    </a:ext>
                  </a:extLst>
                </a:gridCol>
                <a:gridCol w="1177334">
                  <a:extLst>
                    <a:ext uri="{9D8B030D-6E8A-4147-A177-3AD203B41FA5}">
                      <a16:colId xmlns:a16="http://schemas.microsoft.com/office/drawing/2014/main" xmlns="" val="1722194089"/>
                    </a:ext>
                  </a:extLst>
                </a:gridCol>
                <a:gridCol w="1301080">
                  <a:extLst>
                    <a:ext uri="{9D8B030D-6E8A-4147-A177-3AD203B41FA5}">
                      <a16:colId xmlns:a16="http://schemas.microsoft.com/office/drawing/2014/main" xmlns="" val="1016253780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Подстанция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Технологическая позиция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Комплекс,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корпуса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существующего трансформатора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выпуска существующего траансформатора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закупаемого трансформатора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3194643619"/>
                  </a:ext>
                </a:extLst>
              </a:tr>
              <a:tr h="202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КТП-2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102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TSK-1000/ 7,2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313285978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ТП2-1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7.29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1000/10/0,4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432841272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ТП2-1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7.29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1000/10/0,4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653777326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ТП2-2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7.29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1000/10/0,4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3718643063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ТП2-2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7.29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1000/10/0,4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3069703214"/>
                  </a:ext>
                </a:extLst>
              </a:tr>
              <a:tr h="167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ТПТ-30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1.31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198291854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ТПТ-30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1.31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335477306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КТП-1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158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507045779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КТП-2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158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62651525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47ктп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158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758225377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КТП-1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658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803611531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КТП-2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658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754362724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ТП38-6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2.70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3663488173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ТП38-6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ПМУ-2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ФК, к. 2.70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992907039"/>
                  </a:ext>
                </a:extLst>
              </a:tr>
              <a:tr h="167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тр-р№6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304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НСТ-</a:t>
                      </a:r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500/6/0,4</a:t>
                      </a: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ТСЗЛ-630/6/0,4кВ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402237467"/>
                  </a:ext>
                </a:extLst>
              </a:tr>
              <a:tr h="167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43ктп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 330/0,2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ТСЗ-630/6/0,4кВ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886297816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55ктп-1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ЦПВГС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к.155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59113346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55ктп-2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ЦПВГС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к.155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ТСЗЛ-1000/6/0,4кВ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791420730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ТП65-4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ПЭФК-1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 к. 2.12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136636605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ТП65-4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ПЭФК-1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 к. 2.12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 1600/10/0,4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585893372"/>
                  </a:ext>
                </a:extLst>
              </a:tr>
              <a:tr h="187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ТП8-19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ПЭФК-3 к. 5.58 экстрация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 к. 5.58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TDVE12/1600/10/0,4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862494423"/>
                  </a:ext>
                </a:extLst>
              </a:tr>
              <a:tr h="207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ТП8-19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ПЭФК-3 к. 5.58 экстрация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 к. 5.58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TDVE12/1600/10/0,4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ТСЗ-2500/10/0,4кВ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1662868159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11КТП-1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к.140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753685433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11КТП-2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ЦЭС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АК, к.140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ТМЗ-1000/6/0,4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ТСЗ-1000/6/0,4кВ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5" marR="3725" marT="4966" marB="0" anchor="ctr"/>
                </a:tc>
                <a:extLst>
                  <a:ext uri="{0D108BD9-81ED-4DB2-BD59-A6C34878D82A}">
                    <a16:rowId xmlns:a16="http://schemas.microsoft.com/office/drawing/2014/main" xmlns="" val="295099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766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4813"/>
            <a:ext cx="63357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68313" y="1557338"/>
            <a:ext cx="8064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             Первая электростанция общего пользования в Петербурге начала отпускать электрическую энергию в декабре 1983 года. Она разместилась на барже, причаленной к берегу реки Мойки. На барже были установлены 3 локомобиля и 12 динамомашин общей мощностью 35 кВт.</a:t>
            </a:r>
          </a:p>
          <a:p>
            <a:pPr algn="just"/>
            <a:r>
              <a:rPr lang="ru-RU" altLang="ru-RU"/>
              <a:t>      Системное внедрение электричества в России для бытовых и промышленных целей началось в 1886 году с учреждением временным петербургским купцом 1 гильдии Карлом Федоровичем Сименсом акционерного</a:t>
            </a:r>
          </a:p>
          <a:p>
            <a:pPr algn="just"/>
            <a:r>
              <a:rPr lang="ru-RU" altLang="ru-RU"/>
              <a:t>«Общества электрического освещения».</a:t>
            </a:r>
          </a:p>
          <a:p>
            <a:pPr algn="just"/>
            <a:r>
              <a:rPr lang="ru-RU" altLang="ru-RU"/>
              <a:t>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884238"/>
            <a:ext cx="6772275" cy="76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ПЕРВЫЕ ЭЛЕКТРОТЕХНИЧЕСКИЕ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ПРАВИЛА</a:t>
            </a:r>
          </a:p>
        </p:txBody>
      </p:sp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755650" y="1844675"/>
            <a:ext cx="78374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       </a:t>
            </a:r>
            <a:r>
              <a:rPr lang="ru-RU" altLang="ru-RU" sz="2200" dirty="0"/>
              <a:t>Первое практическое применение электричество нашло в телеграфе.</a:t>
            </a:r>
          </a:p>
          <a:p>
            <a:pPr algn="just"/>
            <a:r>
              <a:rPr lang="ru-RU" altLang="ru-RU" sz="2200" dirty="0"/>
              <a:t>      Однако использование электричества связано с риском получить удар током, если не соблюдать определенные меры предосторожности. Именно необходимость оградить население от такой опасности привела к появлению первого правового акта, изданного в России органом государственной власти, который касался использования электрической энергии.</a:t>
            </a:r>
          </a:p>
          <a:p>
            <a:pPr algn="just"/>
            <a:r>
              <a:rPr lang="ru-RU" altLang="ru-RU" sz="2200" dirty="0"/>
              <a:t>     </a:t>
            </a:r>
            <a:r>
              <a:rPr lang="ru-RU" altLang="ru-RU" sz="2200" dirty="0">
                <a:solidFill>
                  <a:srgbClr val="FF0000"/>
                </a:solidFill>
              </a:rPr>
              <a:t>Самые первые документы подготавливались не юристами, а специалистами в области технического регулирования.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884238"/>
            <a:ext cx="6772275" cy="76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ПЕРВЫЕ ЭЛЕКТРОТЕХНИЧЕСКИЕ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ПРАВИЛА</a:t>
            </a:r>
          </a:p>
        </p:txBody>
      </p:sp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755650" y="1844675"/>
            <a:ext cx="783748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       </a:t>
            </a:r>
            <a:r>
              <a:rPr lang="ru-RU" altLang="ru-RU" sz="2200" dirty="0"/>
              <a:t>12 августа 1885 года товарищ (т.е.заместитель) министра внутренних дел, впоследствии министр и председатель Комитета Министров, И.Н.Дурново подписал «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Временныя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 правила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канализац</a:t>
            </a:r>
            <a:r>
              <a:rPr lang="en-US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i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и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электрическаго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 тока большой силы и устройство проводов и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прочихъ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 приспособлений для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электрическаго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освещҌн</a:t>
            </a:r>
            <a:r>
              <a:rPr lang="en-US" altLang="ru-RU" sz="1800" i="0" dirty="0" err="1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i</a:t>
            </a:r>
            <a:r>
              <a:rPr lang="ru-RU" altLang="ru-RU" sz="1800" i="0" dirty="0">
                <a:solidFill>
                  <a:srgbClr val="FF0000"/>
                </a:solidFill>
                <a:latin typeface="Arial Cyr" pitchFamily="34" charset="0"/>
                <a:cs typeface="Arial Cyr" pitchFamily="34" charset="0"/>
              </a:rPr>
              <a:t>я</a:t>
            </a:r>
            <a:r>
              <a:rPr lang="ru-RU" altLang="ru-RU" sz="2200" dirty="0"/>
              <a:t>»</a:t>
            </a:r>
          </a:p>
          <a:p>
            <a:pPr algn="just"/>
            <a:r>
              <a:rPr lang="ru-RU" altLang="ru-RU" sz="2200" i="0" dirty="0">
                <a:latin typeface="Arial Cyr" pitchFamily="34" charset="0"/>
                <a:cs typeface="Arial Cyr" pitchFamily="34" charset="0"/>
              </a:rPr>
              <a:t>        </a:t>
            </a:r>
            <a:r>
              <a:rPr lang="ru-RU" altLang="ru-RU" sz="1800" dirty="0"/>
              <a:t>Правилами устанавливались требования к безопасному устройству помещений с </a:t>
            </a:r>
            <a:r>
              <a:rPr lang="ru-RU" altLang="ru-RU" sz="1800" dirty="0" err="1"/>
              <a:t>электрогенераторными</a:t>
            </a:r>
            <a:r>
              <a:rPr lang="ru-RU" altLang="ru-RU" sz="1800" dirty="0"/>
              <a:t> установками, надежной изоляции электрических проводов, обязательность надзора за ними во время работы, обязательность предпринимателей снабжать потребителей </a:t>
            </a:r>
            <a:r>
              <a:rPr lang="ru-RU" altLang="ru-RU" sz="1800" dirty="0" err="1"/>
              <a:t>отпечатенными</a:t>
            </a:r>
            <a:r>
              <a:rPr lang="ru-RU" altLang="ru-RU" sz="1800" dirty="0"/>
              <a:t> правилами обращения с аппаратами и проводами, а также нормами пересечения и соприкосновения линий электропередачи с линиями телеграфа и телефона.</a:t>
            </a:r>
          </a:p>
          <a:p>
            <a:pPr algn="just"/>
            <a:r>
              <a:rPr lang="ru-RU" altLang="ru-RU" sz="2200" dirty="0"/>
              <a:t>     </a:t>
            </a:r>
            <a:endParaRPr lang="ru-RU" alt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endParaRPr lang="ru-RU" altLang="ru-RU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884238"/>
            <a:ext cx="6772275" cy="76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ПЕРВЫЕ ЭЛЕКТРОТЕХНИЧЕСКИЕ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28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ПРАВИЛА</a:t>
            </a:r>
          </a:p>
        </p:txBody>
      </p:sp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755650" y="1844675"/>
            <a:ext cx="78374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sz="2000" dirty="0" smtClean="0">
                <a:latin typeface="Times New Roman"/>
              </a:rPr>
              <a:t>      Временные правила 1885 года были первым опытом технического регулирования электрических устройств и поэтому не могли охватить всех аспектов безопасного обращения с ними.</a:t>
            </a:r>
          </a:p>
          <a:p>
            <a:pPr algn="just">
              <a:defRPr/>
            </a:pPr>
            <a:r>
              <a:rPr lang="ru-RU" sz="2000" dirty="0" smtClean="0">
                <a:latin typeface="Times New Roman"/>
              </a:rPr>
              <a:t>Электротехнический отдел ИРТО продолжал работу по совершенствованию правил электротехнической безопасности, и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2 января 1891 года </a:t>
            </a:r>
            <a:r>
              <a:rPr lang="ru-RU" sz="2000" dirty="0" smtClean="0">
                <a:latin typeface="Times New Roman"/>
              </a:rPr>
              <a:t>Совет ИРТО утвердил выработанные отделом </a:t>
            </a:r>
          </a:p>
          <a:p>
            <a:pPr algn="ctr"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altLang="ru-RU" sz="2000" i="0" cap="all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Временыя</a:t>
            </a:r>
            <a:r>
              <a:rPr lang="ru-RU" altLang="ru-RU" sz="2000" i="0" cap="all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Правила</a:t>
            </a:r>
          </a:p>
          <a:p>
            <a:pPr algn="ctr">
              <a:defRPr/>
            </a:pPr>
            <a:r>
              <a:rPr lang="ru-RU" altLang="ru-RU" sz="2000" i="0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Относительно 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</a:t>
            </a:r>
            <a:r>
              <a:rPr lang="ru-RU" altLang="ru-RU" sz="16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Ҍ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ръ</a:t>
            </a:r>
            <a:r>
              <a:rPr lang="ru-RU" altLang="ru-RU" sz="2000" i="0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предосторожности при 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устройств</a:t>
            </a:r>
            <a:r>
              <a:rPr lang="ru-RU" altLang="ru-RU" sz="16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Ѣ</a:t>
            </a:r>
            <a:r>
              <a:rPr lang="ru-RU" altLang="ru-RU" sz="2000" i="0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и пользовании 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электрическимъ</a:t>
            </a:r>
            <a:r>
              <a:rPr lang="ru-RU" altLang="ru-RU" sz="2000" i="0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осв</a:t>
            </a:r>
            <a:r>
              <a:rPr lang="ru-RU" altLang="ru-RU" sz="16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Ҍ</a:t>
            </a:r>
            <a:r>
              <a:rPr lang="ru-RU" altLang="ru-RU" sz="2000" i="0" dirty="0" err="1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щениемъ</a:t>
            </a:r>
            <a:r>
              <a:rPr lang="ru-RU" altLang="ru-RU" sz="2000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»</a:t>
            </a:r>
          </a:p>
          <a:p>
            <a:pPr algn="just">
              <a:defRPr/>
            </a:pPr>
            <a:r>
              <a:rPr lang="ru-RU" altLang="ru-RU" sz="2000" dirty="0" smtClean="0">
                <a:latin typeface="Times New Roman"/>
              </a:rPr>
              <a:t>                                                            Правила выработаны </a:t>
            </a:r>
            <a:r>
              <a:rPr lang="ru-RU" altLang="ru-RU" sz="2000" dirty="0" err="1" smtClean="0">
                <a:latin typeface="Times New Roman"/>
              </a:rPr>
              <a:t>Комисс</a:t>
            </a:r>
            <a:r>
              <a:rPr lang="en-US" altLang="ru-RU" sz="2000" dirty="0" err="1" smtClean="0">
                <a:latin typeface="Times New Roman"/>
              </a:rPr>
              <a:t>i</a:t>
            </a:r>
            <a:r>
              <a:rPr lang="ru-RU" altLang="ru-RU" sz="2000" dirty="0" smtClean="0">
                <a:latin typeface="Times New Roman"/>
              </a:rPr>
              <a:t>ею,</a:t>
            </a:r>
          </a:p>
          <a:p>
            <a:pPr algn="r">
              <a:defRPr/>
            </a:pPr>
            <a:r>
              <a:rPr lang="ru-RU" altLang="ru-RU" sz="2000" dirty="0" smtClean="0">
                <a:latin typeface="Times New Roman"/>
              </a:rPr>
              <a:t>                    избранною </a:t>
            </a:r>
            <a:r>
              <a:rPr lang="en-US" altLang="ru-RU" sz="2000" dirty="0" smtClean="0">
                <a:latin typeface="Times New Roman"/>
              </a:rPr>
              <a:t>VI</a:t>
            </a:r>
            <a:r>
              <a:rPr lang="ru-RU" altLang="ru-RU" sz="2000" dirty="0" smtClean="0">
                <a:latin typeface="Times New Roman"/>
              </a:rPr>
              <a:t> </a:t>
            </a:r>
            <a:r>
              <a:rPr lang="ru-RU" altLang="ru-RU" sz="2000" dirty="0" err="1" smtClean="0">
                <a:latin typeface="Times New Roman"/>
              </a:rPr>
              <a:t>Отд</a:t>
            </a:r>
            <a:r>
              <a:rPr lang="ru-RU" altLang="ru-RU" sz="1800" dirty="0" err="1" smtClean="0">
                <a:latin typeface="Times New Roman"/>
              </a:rPr>
              <a:t>Ѣ</a:t>
            </a:r>
            <a:r>
              <a:rPr lang="ru-RU" altLang="ru-RU" sz="2000" dirty="0" err="1" smtClean="0">
                <a:latin typeface="Times New Roman"/>
              </a:rPr>
              <a:t>ломъ</a:t>
            </a:r>
            <a:r>
              <a:rPr lang="ru-RU" altLang="ru-RU" sz="2000" dirty="0" smtClean="0">
                <a:latin typeface="Times New Roman"/>
              </a:rPr>
              <a:t> </a:t>
            </a:r>
            <a:r>
              <a:rPr lang="ru-RU" altLang="ru-RU" sz="2000" dirty="0" err="1" smtClean="0">
                <a:latin typeface="Times New Roman"/>
              </a:rPr>
              <a:t>Императорскаго</a:t>
            </a:r>
            <a:r>
              <a:rPr lang="ru-RU" altLang="ru-RU" sz="2000" dirty="0" smtClean="0">
                <a:latin typeface="Times New Roman"/>
              </a:rPr>
              <a:t> </a:t>
            </a:r>
            <a:r>
              <a:rPr lang="ru-RU" altLang="ru-RU" sz="2000" dirty="0" err="1" smtClean="0">
                <a:latin typeface="Times New Roman"/>
              </a:rPr>
              <a:t>Русскаго</a:t>
            </a:r>
            <a:r>
              <a:rPr lang="ru-RU" altLang="ru-RU" sz="2000" dirty="0" smtClean="0">
                <a:latin typeface="Times New Roman"/>
              </a:rPr>
              <a:t> </a:t>
            </a:r>
            <a:r>
              <a:rPr lang="ru-RU" altLang="ru-RU" sz="2000" dirty="0" err="1" smtClean="0">
                <a:latin typeface="Times New Roman"/>
              </a:rPr>
              <a:t>Техническаго</a:t>
            </a:r>
            <a:r>
              <a:rPr lang="ru-RU" altLang="ru-RU" sz="2000" dirty="0" smtClean="0">
                <a:latin typeface="Times New Roman"/>
              </a:rPr>
              <a:t> Общества и утверждены </a:t>
            </a:r>
          </a:p>
          <a:p>
            <a:pPr algn="r">
              <a:defRPr/>
            </a:pPr>
            <a:r>
              <a:rPr lang="en-US" altLang="ru-RU" sz="2000" dirty="0" smtClean="0">
                <a:latin typeface="Times New Roman"/>
              </a:rPr>
              <a:t>VI </a:t>
            </a:r>
            <a:r>
              <a:rPr lang="ru-RU" altLang="ru-RU" sz="2000" dirty="0" err="1" smtClean="0">
                <a:latin typeface="Times New Roman"/>
              </a:rPr>
              <a:t>Отд</a:t>
            </a:r>
            <a:r>
              <a:rPr lang="ru-RU" altLang="ru-RU" sz="1600" dirty="0" err="1" smtClean="0">
                <a:latin typeface="Times New Roman"/>
              </a:rPr>
              <a:t>Ѣ</a:t>
            </a:r>
            <a:r>
              <a:rPr lang="ru-RU" altLang="ru-RU" sz="2000" dirty="0" err="1" smtClean="0">
                <a:latin typeface="Times New Roman"/>
              </a:rPr>
              <a:t>ломъ</a:t>
            </a:r>
            <a:r>
              <a:rPr lang="ru-RU" altLang="ru-RU" sz="2000" dirty="0" smtClean="0">
                <a:latin typeface="Times New Roman"/>
              </a:rPr>
              <a:t> и </a:t>
            </a:r>
            <a:r>
              <a:rPr lang="ru-RU" altLang="ru-RU" sz="2000" dirty="0" err="1" smtClean="0">
                <a:latin typeface="Times New Roman"/>
              </a:rPr>
              <a:t>Сов</a:t>
            </a:r>
            <a:r>
              <a:rPr lang="ru-RU" altLang="ru-RU" sz="1600" dirty="0" err="1" smtClean="0">
                <a:latin typeface="Times New Roman"/>
              </a:rPr>
              <a:t>Ѣ</a:t>
            </a:r>
            <a:r>
              <a:rPr lang="ru-RU" altLang="ru-RU" sz="2000" dirty="0" err="1" smtClean="0">
                <a:latin typeface="Times New Roman"/>
              </a:rPr>
              <a:t>томъ</a:t>
            </a:r>
            <a:r>
              <a:rPr lang="ru-RU" altLang="ru-RU" sz="2000" dirty="0" smtClean="0">
                <a:latin typeface="Times New Roman"/>
              </a:rPr>
              <a:t> Общества, 2 Января 1891 года</a:t>
            </a:r>
            <a:endParaRPr lang="ru-RU" altLang="ru-RU" sz="2000" dirty="0">
              <a:latin typeface="Times New Roman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ru-RU" altLang="ru-RU" sz="2000"/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549275"/>
            <a:ext cx="6772275" cy="1103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latin typeface="Times New Roman"/>
              </a:rPr>
              <a:t>«</a:t>
            </a:r>
            <a:r>
              <a:rPr lang="ru-RU" altLang="ru-RU" sz="1800" i="0" cap="all" dirty="0" err="1">
                <a:latin typeface="Arial Cyr" panose="020B0604020202020204" pitchFamily="34" charset="0"/>
                <a:cs typeface="Arial Cyr" panose="020B0604020202020204" pitchFamily="34" charset="0"/>
              </a:rPr>
              <a:t>Временыя</a:t>
            </a:r>
            <a:r>
              <a:rPr lang="ru-RU" altLang="ru-RU" sz="1800" i="0" cap="all" dirty="0">
                <a:latin typeface="Arial Cyr" panose="020B0604020202020204" pitchFamily="34" charset="0"/>
                <a:cs typeface="Arial Cyr" panose="020B0604020202020204" pitchFamily="34" charset="0"/>
              </a:rPr>
              <a:t> Правила</a:t>
            </a:r>
          </a:p>
          <a:p>
            <a:pPr algn="ctr">
              <a:defRPr/>
            </a:pP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Относительно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мҌръ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предосторожности при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устройствѢ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и пользовании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электрическимъ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освҌщениемъ</a:t>
            </a:r>
            <a:r>
              <a:rPr lang="ru-RU" altLang="ru-RU" sz="1800" dirty="0">
                <a:latin typeface="Arial Cyr" panose="020B0604020202020204" pitchFamily="34" charset="0"/>
                <a:cs typeface="Arial Cyr" panose="020B0604020202020204" pitchFamily="34" charset="0"/>
              </a:rPr>
              <a:t>»</a:t>
            </a:r>
          </a:p>
        </p:txBody>
      </p:sp>
      <p:pic>
        <p:nvPicPr>
          <p:cNvPr id="1229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752600"/>
            <a:ext cx="78374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825" y="4940300"/>
            <a:ext cx="78343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ru-RU" altLang="ru-RU" sz="2000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549275"/>
            <a:ext cx="6772275" cy="1103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altLang="ru-RU" sz="1800" i="0" cap="all" dirty="0" err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Временыя</a:t>
            </a:r>
            <a:r>
              <a:rPr lang="ru-RU" altLang="ru-RU" sz="1800" i="0" cap="all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Правила</a:t>
            </a:r>
          </a:p>
          <a:p>
            <a:pPr algn="ctr">
              <a:defRPr/>
            </a:pPr>
            <a:r>
              <a:rPr lang="ru-RU" altLang="ru-RU" sz="1800" i="0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Относительно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мҌръ</a:t>
            </a:r>
            <a:r>
              <a:rPr lang="ru-RU" altLang="ru-RU" sz="1800" i="0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предосторожности при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устройствѢ</a:t>
            </a:r>
            <a:r>
              <a:rPr lang="ru-RU" altLang="ru-RU" sz="1800" i="0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и пользовании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электрическимъ</a:t>
            </a:r>
            <a:r>
              <a:rPr lang="ru-RU" altLang="ru-RU" sz="1800" i="0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altLang="ru-RU" sz="1800" i="0" dirty="0" err="1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освҌщениемъ</a:t>
            </a:r>
            <a:r>
              <a:rPr lang="ru-RU" altLang="ru-RU" sz="1800" dirty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»</a:t>
            </a:r>
          </a:p>
        </p:txBody>
      </p:sp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1804988"/>
            <a:ext cx="79692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3" y="3211513"/>
            <a:ext cx="79359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" y="4926013"/>
            <a:ext cx="7947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0188" y="152400"/>
            <a:ext cx="8763000" cy="6477000"/>
          </a:xfrm>
          <a:prstGeom prst="rect">
            <a:avLst/>
          </a:prstGeom>
          <a:noFill/>
          <a:ln w="76200" cmpd="tri">
            <a:solidFill>
              <a:srgbClr val="D1D2BE"/>
            </a:solidFill>
            <a:miter lim="800000"/>
            <a:headEnd/>
            <a:tailEnd/>
          </a:ln>
          <a:effectLst>
            <a:prstShdw prst="shdw17" dist="17961" dir="2700000">
              <a:srgbClr val="7186D3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304800"/>
            <a:ext cx="8305800" cy="6021388"/>
          </a:xfrm>
          <a:prstGeom prst="rect">
            <a:avLst/>
          </a:prstGeom>
          <a:ln w="76200" cmpd="tri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ru-RU" altLang="ru-RU" sz="2000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820863" y="549275"/>
            <a:ext cx="6772275" cy="1103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latin typeface="Times New Roman"/>
              </a:rPr>
              <a:t>«</a:t>
            </a:r>
            <a:r>
              <a:rPr lang="ru-RU" altLang="ru-RU" sz="1800" i="0" cap="all" dirty="0" err="1">
                <a:latin typeface="Arial Cyr" panose="020B0604020202020204" pitchFamily="34" charset="0"/>
                <a:cs typeface="Arial Cyr" panose="020B0604020202020204" pitchFamily="34" charset="0"/>
              </a:rPr>
              <a:t>Временыя</a:t>
            </a:r>
            <a:r>
              <a:rPr lang="ru-RU" altLang="ru-RU" sz="1800" i="0" cap="all" dirty="0">
                <a:latin typeface="Arial Cyr" panose="020B0604020202020204" pitchFamily="34" charset="0"/>
                <a:cs typeface="Arial Cyr" panose="020B0604020202020204" pitchFamily="34" charset="0"/>
              </a:rPr>
              <a:t> Правила</a:t>
            </a:r>
          </a:p>
          <a:p>
            <a:pPr algn="ctr">
              <a:defRPr/>
            </a:pP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Относительно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мҌръ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предосторожности при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устройствѢ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и пользовании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электрическимъ</a:t>
            </a:r>
            <a:r>
              <a:rPr lang="ru-RU" altLang="ru-RU" sz="1800" i="0" dirty="0"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altLang="ru-RU" sz="1800" i="0" dirty="0" err="1">
                <a:latin typeface="Arial Cyr" panose="020B0604020202020204" pitchFamily="34" charset="0"/>
                <a:cs typeface="Arial Cyr" panose="020B0604020202020204" pitchFamily="34" charset="0"/>
              </a:rPr>
              <a:t>освҌщениемъ</a:t>
            </a:r>
            <a:r>
              <a:rPr lang="ru-RU" altLang="ru-RU" sz="1800" dirty="0">
                <a:latin typeface="Arial Cyr" panose="020B0604020202020204" pitchFamily="34" charset="0"/>
                <a:cs typeface="Arial Cyr" panose="020B0604020202020204" pitchFamily="34" charset="0"/>
              </a:rPr>
              <a:t>»</a:t>
            </a:r>
          </a:p>
        </p:txBody>
      </p:sp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897063"/>
            <a:ext cx="7908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597150"/>
            <a:ext cx="7908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621088"/>
            <a:ext cx="79089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ED.5tSSCCxzuyeNsc_m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6765</TotalTime>
  <Words>897</Words>
  <Application>Microsoft Office PowerPoint</Application>
  <PresentationFormat>Экран (4:3)</PresentationFormat>
  <Paragraphs>309</Paragraphs>
  <Slides>14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Мероприятия программы по повышению энергонадежности </vt:lpstr>
      <vt:lpstr>Программа модернизации трансформаторов ГПП напряжением 35 кВ и выше ЧК АО "Апатит"</vt:lpstr>
      <vt:lpstr>Слайд 14</vt:lpstr>
    </vt:vector>
  </TitlesOfParts>
  <Company>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Черенкова</cp:lastModifiedBy>
  <cp:revision>389</cp:revision>
  <cp:lastPrinted>2015-01-26T08:51:59Z</cp:lastPrinted>
  <dcterms:created xsi:type="dcterms:W3CDTF">2003-04-07T10:35:08Z</dcterms:created>
  <dcterms:modified xsi:type="dcterms:W3CDTF">2026-05-14T07:38:59Z</dcterms:modified>
</cp:coreProperties>
</file>